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943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910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809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39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9549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9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413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267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644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10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68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0299BD9-2F91-4B77-B166-943B7D8300E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44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Trademarks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Benefits of establishing trademark protection</a:t>
            </a:r>
          </a:p>
        </p:txBody>
      </p:sp>
    </p:spTree>
    <p:extLst>
      <p:ext uri="{BB962C8B-B14F-4D97-AF65-F5344CB8AC3E}">
        <p14:creationId xmlns:p14="http://schemas.microsoft.com/office/powerpoint/2010/main" val="1444044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Rights of Unregistered Trademark Holders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Exclusive right to use mark in geographic area where it is used.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Can bring a civil lawsuit against individuals who have infringed on the mark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Protections against false advertising </a:t>
            </a:r>
          </a:p>
        </p:txBody>
      </p:sp>
    </p:spTree>
    <p:extLst>
      <p:ext uri="{BB962C8B-B14F-4D97-AF65-F5344CB8AC3E}">
        <p14:creationId xmlns:p14="http://schemas.microsoft.com/office/powerpoint/2010/main" val="1150767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Registering Trademarks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trademark holder has a presumption of ownership and exclusive use. May use the mark </a:t>
            </a:r>
            <a:r>
              <a:rPr lang="en-US" i="1" dirty="0"/>
              <a:t>nationwide</a:t>
            </a:r>
            <a:r>
              <a:rPr lang="en-US" dirty="0"/>
              <a:t> rather than only locally.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public has notice of claim ownership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Can bring an action in federal court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The registration can be used as a basis for securing registration of the trademark in foreign countries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Registration of the trademark enables the holder to register the mark with U.S. Customs and Border Protection Service to prevent infringing foreign goods from being imported.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Can also use the registration listing in the USPTO database.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0157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Register a Trademark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To be eligible, must be using the trademark in conjunction with commercial activity OR about to use it within 6 months.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File affidavit stating when mark was first used and producing a specimen which demonstrates how it was first used in commerce.</a:t>
            </a:r>
          </a:p>
        </p:txBody>
      </p:sp>
    </p:spTree>
    <p:extLst>
      <p:ext uri="{BB962C8B-B14F-4D97-AF65-F5344CB8AC3E}">
        <p14:creationId xmlns:p14="http://schemas.microsoft.com/office/powerpoint/2010/main" val="2085860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 trademark can be assigned to another entity in the case of a purchase or acquisition.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A trademark can also be assigned in the case of a name change, security agreement, license, lien, collateral for a loan or a bankruptcy.</a:t>
            </a:r>
          </a:p>
        </p:txBody>
      </p:sp>
    </p:spTree>
    <p:extLst>
      <p:ext uri="{BB962C8B-B14F-4D97-AF65-F5344CB8AC3E}">
        <p14:creationId xmlns:p14="http://schemas.microsoft.com/office/powerpoint/2010/main" val="3139322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Abandonment of Mark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Discontinued use of mark. Three consecutive years of nonuse should qualify as sufficient proof of abandonment.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If abandonment is found, the owner of the trademark can no longer prevent infringement.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8391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43</TotalTime>
  <Words>275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Wingdings</vt:lpstr>
      <vt:lpstr>Retrospect</vt:lpstr>
      <vt:lpstr>Trademarks</vt:lpstr>
      <vt:lpstr>Rights of Unregistered Trademark Holders</vt:lpstr>
      <vt:lpstr>Benefits of Registering Trademarks</vt:lpstr>
      <vt:lpstr>How to Register a Trademark</vt:lpstr>
      <vt:lpstr>Trademark Value</vt:lpstr>
      <vt:lpstr>Abandonment of Mark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Trademarks</dc:title>
  <dc:creator>Dana Nasser</dc:creator>
  <cp:lastModifiedBy>Dana Nasser</cp:lastModifiedBy>
  <cp:revision>6</cp:revision>
  <dcterms:created xsi:type="dcterms:W3CDTF">2017-04-23T06:05:40Z</dcterms:created>
  <dcterms:modified xsi:type="dcterms:W3CDTF">2017-05-30T06:28:46Z</dcterms:modified>
</cp:coreProperties>
</file>